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6F1985D-DBE6-4305-AB7D-613F24AC04A9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A02EC87-DCA4-4D41-A646-77A8042D918F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13</a:t>
            </a:r>
            <a:br>
              <a:rPr lang="fa-IR" dirty="0" smtClean="0"/>
            </a:br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1309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رویکرد شناختی</a:t>
            </a:r>
          </a:p>
          <a:p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نظریه یادگیری اجتماعی </a:t>
            </a:r>
            <a:r>
              <a:rPr lang="fa-IR" dirty="0" err="1" smtClean="0"/>
              <a:t>بندورا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نظریه اجتماعی شناختی </a:t>
            </a:r>
            <a:r>
              <a:rPr lang="fa-IR" smtClean="0"/>
              <a:t>بندورا</a:t>
            </a: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9081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تعریف شخصیت</a:t>
            </a:r>
          </a:p>
          <a:p>
            <a:pPr marL="68580" indent="0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الگوهای خاص و متمایز تفکر، هیجان و رفتار که شیوه شخصی هر فرد را در مدارا با محیط فیزیکی و </a:t>
            </a:r>
          </a:p>
          <a:p>
            <a:pPr marL="68580" indent="0" algn="ctr">
              <a:buNone/>
            </a:pPr>
            <a:r>
              <a:rPr lang="fa-IR" dirty="0" smtClean="0"/>
              <a:t>اجتماعی تشکیل می دهد.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7263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درون گرایی</a:t>
            </a:r>
          </a:p>
          <a:p>
            <a:endParaRPr lang="fa-IR" dirty="0"/>
          </a:p>
          <a:p>
            <a:r>
              <a:rPr lang="fa-IR" dirty="0" err="1" smtClean="0"/>
              <a:t>برونگرایی</a:t>
            </a:r>
            <a:endParaRPr lang="fa-IR" dirty="0" smtClean="0"/>
          </a:p>
          <a:p>
            <a:endParaRPr lang="fa-IR" dirty="0"/>
          </a:p>
          <a:p>
            <a:r>
              <a:rPr lang="fa-IR" dirty="0" err="1" smtClean="0"/>
              <a:t>نوروتیسم</a:t>
            </a:r>
            <a:endParaRPr lang="fa-IR" dirty="0" smtClean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80836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dirty="0" smtClean="0"/>
              <a:t>5 عامل بزرگ:</a:t>
            </a:r>
          </a:p>
          <a:p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گشودگی به تجربه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وظیفه </a:t>
            </a:r>
            <a:r>
              <a:rPr lang="fa-IR" dirty="0" err="1" smtClean="0"/>
              <a:t>شناسی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برونگرایی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سازگاری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نوروتیسم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42960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a-IR" dirty="0" smtClean="0"/>
              <a:t>رویکرد روانکاوی</a:t>
            </a:r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اید</a:t>
            </a:r>
            <a:r>
              <a:rPr lang="fa-IR" dirty="0" smtClean="0"/>
              <a:t>، </a:t>
            </a:r>
            <a:r>
              <a:rPr lang="fa-IR" dirty="0" err="1" smtClean="0"/>
              <a:t>ایگو</a:t>
            </a:r>
            <a:r>
              <a:rPr lang="fa-IR" dirty="0" smtClean="0"/>
              <a:t> و </a:t>
            </a:r>
            <a:r>
              <a:rPr lang="fa-IR" dirty="0" err="1" smtClean="0"/>
              <a:t>سوپرایگو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مکانیزم های دفاعی که شامل:</a:t>
            </a:r>
          </a:p>
          <a:p>
            <a:pPr>
              <a:buFontTx/>
              <a:buChar char="-"/>
            </a:pPr>
            <a:r>
              <a:rPr lang="fa-IR" dirty="0" err="1" smtClean="0"/>
              <a:t>واپس</a:t>
            </a:r>
            <a:r>
              <a:rPr lang="fa-IR" dirty="0" smtClean="0"/>
              <a:t> زدن</a:t>
            </a:r>
          </a:p>
          <a:p>
            <a:pPr>
              <a:buFontTx/>
              <a:buChar char="-"/>
            </a:pPr>
            <a:r>
              <a:rPr lang="fa-IR" dirty="0" smtClean="0"/>
              <a:t>سرکوب یا </a:t>
            </a:r>
            <a:r>
              <a:rPr lang="fa-IR" dirty="0" err="1" smtClean="0"/>
              <a:t>فرونشانی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دلیل تراشی</a:t>
            </a:r>
          </a:p>
          <a:p>
            <a:pPr>
              <a:buFontTx/>
              <a:buChar char="-"/>
            </a:pPr>
            <a:r>
              <a:rPr lang="fa-IR" dirty="0" smtClean="0"/>
              <a:t>واکنش سازی: انگیزه ای را با ابراز شدید انگیزه های مخالف آن ابراز می کند.</a:t>
            </a:r>
          </a:p>
          <a:p>
            <a:pPr>
              <a:buFontTx/>
              <a:buChar char="-"/>
            </a:pPr>
            <a:r>
              <a:rPr lang="fa-IR" dirty="0" err="1" smtClean="0"/>
              <a:t>فرافکنی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توجیه عقلی</a:t>
            </a:r>
          </a:p>
          <a:p>
            <a:pPr>
              <a:buFontTx/>
              <a:buChar char="-"/>
            </a:pPr>
            <a:r>
              <a:rPr lang="fa-IR" dirty="0" smtClean="0"/>
              <a:t>انکار</a:t>
            </a:r>
          </a:p>
          <a:p>
            <a:pPr>
              <a:buFontTx/>
              <a:buChar char="-"/>
            </a:pPr>
            <a:r>
              <a:rPr lang="fa-IR" dirty="0" smtClean="0"/>
              <a:t>جابجایی</a:t>
            </a:r>
          </a:p>
        </p:txBody>
      </p:sp>
    </p:spTree>
    <p:extLst>
      <p:ext uri="{BB962C8B-B14F-4D97-AF65-F5344CB8AC3E}">
        <p14:creationId xmlns:p14="http://schemas.microsoft.com/office/powerpoint/2010/main" val="1758183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مراحل رشد روانی- جنسی رویکرد تحلیلی:</a:t>
            </a:r>
          </a:p>
          <a:p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مرحله دهانی: حسود، </a:t>
            </a:r>
            <a:r>
              <a:rPr lang="fa-IR" dirty="0" err="1" smtClean="0"/>
              <a:t>پرتوقع</a:t>
            </a:r>
            <a:r>
              <a:rPr lang="fa-IR" dirty="0" smtClean="0"/>
              <a:t>، فاقد اعتماد و مستعد افسردگی</a:t>
            </a:r>
          </a:p>
          <a:p>
            <a:pPr>
              <a:buFontTx/>
              <a:buChar char="-"/>
            </a:pPr>
            <a:r>
              <a:rPr lang="fa-IR" dirty="0" smtClean="0"/>
              <a:t>مرحله </a:t>
            </a:r>
            <a:r>
              <a:rPr lang="fa-IR" dirty="0" err="1" smtClean="0"/>
              <a:t>احلیلی</a:t>
            </a:r>
            <a:r>
              <a:rPr lang="fa-IR" dirty="0" smtClean="0"/>
              <a:t>: بین 3 تا 6 سالگی، تعارض </a:t>
            </a:r>
            <a:r>
              <a:rPr lang="fa-IR" dirty="0" err="1" smtClean="0"/>
              <a:t>ادیپی</a:t>
            </a:r>
            <a:r>
              <a:rPr lang="fa-IR" dirty="0" smtClean="0"/>
              <a:t>، اضطراب </a:t>
            </a:r>
            <a:r>
              <a:rPr lang="fa-IR" dirty="0" err="1" smtClean="0"/>
              <a:t>اختگی</a:t>
            </a:r>
            <a:endParaRPr lang="fa-IR" dirty="0"/>
          </a:p>
          <a:p>
            <a:pPr>
              <a:buFontTx/>
              <a:buChar char="-"/>
            </a:pPr>
            <a:r>
              <a:rPr lang="fa-IR" dirty="0" smtClean="0"/>
              <a:t>مرحله نهفتگی: 7 تا 12 سالگی</a:t>
            </a:r>
          </a:p>
          <a:p>
            <a:pPr>
              <a:buFontTx/>
              <a:buChar char="-"/>
            </a:pPr>
            <a:r>
              <a:rPr lang="fa-IR" dirty="0" smtClean="0"/>
              <a:t>مرحله تناسلی</a:t>
            </a:r>
          </a:p>
          <a:p>
            <a:pPr>
              <a:buFontTx/>
              <a:buChar char="-"/>
            </a:pPr>
            <a:endParaRPr lang="fa-IR" dirty="0"/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55257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fa-IR" dirty="0" smtClean="0"/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تعدیل تئوری فروید به وسیله </a:t>
            </a:r>
          </a:p>
          <a:p>
            <a:pPr marL="68580" indent="0" algn="ctr">
              <a:buNone/>
            </a:pPr>
            <a:endParaRPr lang="fa-IR" dirty="0"/>
          </a:p>
          <a:p>
            <a:pPr marL="68580" indent="0" algn="ctr">
              <a:buNone/>
            </a:pPr>
            <a:r>
              <a:rPr lang="fa-IR" dirty="0" smtClean="0"/>
              <a:t>یونگ و </a:t>
            </a:r>
            <a:r>
              <a:rPr lang="fa-IR" dirty="0" err="1" smtClean="0"/>
              <a:t>اریکسون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81547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 smtClean="0"/>
              <a:t>آزمون های </a:t>
            </a:r>
            <a:r>
              <a:rPr lang="fa-IR" dirty="0" err="1" smtClean="0"/>
              <a:t>فرافکن</a:t>
            </a:r>
            <a:endParaRPr lang="fa-IR" dirty="0" smtClean="0"/>
          </a:p>
          <a:p>
            <a:pPr marL="68580" indent="0">
              <a:buNone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رورشاخ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TAT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69550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شخصیت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رویکرد </a:t>
            </a:r>
            <a:r>
              <a:rPr lang="fa-IR" dirty="0" err="1" smtClean="0"/>
              <a:t>رفتارگرایانه</a:t>
            </a:r>
            <a:endParaRPr lang="fa-IR" dirty="0" smtClean="0"/>
          </a:p>
          <a:p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شرطی سازی عاملی: یادگیری مشاهده ای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508997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40</TotalTime>
  <Words>171</Words>
  <Application>Microsoft Office PowerPoint</Application>
  <PresentationFormat>On-screen Show 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فصل 13 شخصیت</vt:lpstr>
      <vt:lpstr>شخصیت</vt:lpstr>
      <vt:lpstr>شخصیت</vt:lpstr>
      <vt:lpstr>شخصیت</vt:lpstr>
      <vt:lpstr>شخصیت</vt:lpstr>
      <vt:lpstr>شخصیت</vt:lpstr>
      <vt:lpstr>PowerPoint Presentation</vt:lpstr>
      <vt:lpstr>شخصیت</vt:lpstr>
      <vt:lpstr>شخصیت</vt:lpstr>
      <vt:lpstr>شخصیت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13 شخصیت</dc:title>
  <dc:creator>MRT Pack 30 DVDs</dc:creator>
  <cp:lastModifiedBy>MRT Pack 30 DVDs</cp:lastModifiedBy>
  <cp:revision>5</cp:revision>
  <dcterms:created xsi:type="dcterms:W3CDTF">2021-05-04T19:13:12Z</dcterms:created>
  <dcterms:modified xsi:type="dcterms:W3CDTF">2021-05-04T19:54:11Z</dcterms:modified>
</cp:coreProperties>
</file>